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577" r:id="rId2"/>
    <p:sldId id="588" r:id="rId3"/>
    <p:sldId id="580" r:id="rId4"/>
    <p:sldId id="581" r:id="rId5"/>
    <p:sldId id="584" r:id="rId6"/>
    <p:sldId id="585" r:id="rId7"/>
    <p:sldId id="586" r:id="rId8"/>
    <p:sldId id="589" r:id="rId9"/>
    <p:sldId id="587" r:id="rId10"/>
    <p:sldId id="590" r:id="rId1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947"/>
    <a:srgbClr val="3366FF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8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5325"/>
            <a:ext cx="4616450" cy="346233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9" y="4387136"/>
            <a:ext cx="5144206" cy="41546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9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7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9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11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9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6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28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57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5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5968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err="1">
                <a:solidFill>
                  <a:srgbClr val="006699"/>
                </a:solidFill>
              </a:rPr>
              <a:t>Optimization_Results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18" y="1123949"/>
            <a:ext cx="8252525" cy="462915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2718" y="3219450"/>
            <a:ext cx="2199519" cy="933192"/>
            <a:chOff x="462718" y="3219450"/>
            <a:chExt cx="2199519" cy="933192"/>
          </a:xfrm>
        </p:grpSpPr>
        <p:sp>
          <p:nvSpPr>
            <p:cNvPr id="8" name="Rectangle 7"/>
            <p:cNvSpPr/>
            <p:nvPr/>
          </p:nvSpPr>
          <p:spPr>
            <a:xfrm>
              <a:off x="462718" y="3219450"/>
              <a:ext cx="1261307" cy="323850"/>
            </a:xfrm>
            <a:prstGeom prst="rect">
              <a:avLst/>
            </a:prstGeom>
            <a:noFill/>
            <a:ln w="38100">
              <a:solidFill>
                <a:srgbClr val="626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9504503">
              <a:off x="785812" y="3690977"/>
              <a:ext cx="1876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Success!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5122" y="2851519"/>
            <a:ext cx="6164211" cy="1741974"/>
            <a:chOff x="425122" y="2889227"/>
            <a:chExt cx="6164211" cy="17419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36" y="2900006"/>
              <a:ext cx="1418605" cy="142341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5122" y="4323424"/>
              <a:ext cx="1925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Amir M. Mirzendehdel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71423" y="2889227"/>
              <a:ext cx="6117910" cy="1693679"/>
              <a:chOff x="482886" y="1131389"/>
              <a:chExt cx="6117910" cy="169367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245613" y="1223862"/>
                <a:ext cx="4355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Research Scientist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Palo Alto Research Center (PARC)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2886" y="1131389"/>
                <a:ext cx="6042183" cy="1693679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57077" y="1818296"/>
                <a:ext cx="29603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amirzend@parc.com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77582" y="4654120"/>
            <a:ext cx="6123215" cy="1658476"/>
            <a:chOff x="477582" y="4654120"/>
            <a:chExt cx="6123215" cy="16584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7" t="7822" r="24465" b="17177"/>
            <a:stretch/>
          </p:blipFill>
          <p:spPr>
            <a:xfrm>
              <a:off x="477582" y="4654120"/>
              <a:ext cx="1440179" cy="14001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82887" y="6004819"/>
              <a:ext cx="1954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Subodh C Subedi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2887" y="4654120"/>
              <a:ext cx="6117910" cy="1609275"/>
              <a:chOff x="482886" y="1131389"/>
              <a:chExt cx="6117910" cy="160927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245613" y="1223862"/>
                <a:ext cx="4355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PhD Student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University of Wisconsin-Madison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82886" y="1131389"/>
                <a:ext cx="6042183" cy="160927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45613" y="1755568"/>
                <a:ext cx="29603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scsubedi@wisc.edu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www.ersl.wisc.edu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 rot="20288912">
            <a:off x="6597437" y="2237801"/>
            <a:ext cx="2631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Attendees Intro!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3299" y="1046546"/>
            <a:ext cx="6070308" cy="1715480"/>
            <a:chOff x="443299" y="1046546"/>
            <a:chExt cx="6070308" cy="1715480"/>
          </a:xfrm>
        </p:grpSpPr>
        <p:grpSp>
          <p:nvGrpSpPr>
            <p:cNvPr id="27" name="Group 26"/>
            <p:cNvGrpSpPr/>
            <p:nvPr/>
          </p:nvGrpSpPr>
          <p:grpSpPr>
            <a:xfrm>
              <a:off x="443299" y="1046546"/>
              <a:ext cx="6070308" cy="1715480"/>
              <a:chOff x="443299" y="1131389"/>
              <a:chExt cx="6070308" cy="171548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43299" y="2539092"/>
                <a:ext cx="1508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Krishnan Suresh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887" y="1131389"/>
                <a:ext cx="1321704" cy="142345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158424" y="1288021"/>
                <a:ext cx="435518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Philip and Jean Myers Professor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Department of Mechanical Engineering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University of Wisconsin-Madison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2887" y="1131389"/>
                <a:ext cx="6030720" cy="1693679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58424" y="2121403"/>
                <a:ext cx="29603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ksuresh@wisc.edu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www.ersl.wisc.edu</a:t>
                </a: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2543" y="2104878"/>
              <a:ext cx="508923" cy="487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0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Scope of Workshop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1121583"/>
            <a:ext cx="65297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Hands-on introduction to Topology Optimization (TO)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Overview of TO Methods (SIMP &amp; Pareto)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Sensitivity concepts for research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Performance and manufacturing constraints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Numerous examples and case-studies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Working through 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3249" y="5812071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Slides will be made available to attendees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E16BA-B9B5-4FA6-B34E-5785B1A1FA3F}"/>
              </a:ext>
            </a:extLst>
          </p:cNvPr>
          <p:cNvSpPr txBox="1"/>
          <p:nvPr/>
        </p:nvSpPr>
        <p:spPr>
          <a:xfrm rot="20252435">
            <a:off x="3654492" y="3890100"/>
            <a:ext cx="5347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Not a research survey!</a:t>
            </a:r>
          </a:p>
        </p:txBody>
      </p:sp>
    </p:spTree>
    <p:extLst>
      <p:ext uri="{BB962C8B-B14F-4D97-AF65-F5344CB8AC3E}">
        <p14:creationId xmlns:p14="http://schemas.microsoft.com/office/powerpoint/2010/main" val="323072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Agenda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93184"/>
              </p:ext>
            </p:extLst>
          </p:nvPr>
        </p:nvGraphicFramePr>
        <p:xfrm>
          <a:off x="1687398" y="1626975"/>
          <a:ext cx="6391477" cy="418190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2780326">
                  <a:extLst>
                    <a:ext uri="{9D8B030D-6E8A-4147-A177-3AD203B41FA5}">
                      <a16:colId xmlns:a16="http://schemas.microsoft.com/office/drawing/2014/main" val="140621144"/>
                    </a:ext>
                  </a:extLst>
                </a:gridCol>
                <a:gridCol w="3611151">
                  <a:extLst>
                    <a:ext uri="{9D8B030D-6E8A-4147-A177-3AD203B41FA5}">
                      <a16:colId xmlns:a16="http://schemas.microsoft.com/office/drawing/2014/main" val="429777876"/>
                    </a:ext>
                  </a:extLst>
                </a:gridCol>
              </a:tblGrid>
              <a:tr h="663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Time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Agenda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71282"/>
                  </a:ext>
                </a:extLst>
              </a:tr>
              <a:tr h="387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9:00 AM - </a:t>
                      </a:r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10:30 </a:t>
                      </a:r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AM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Intros, Software Setup, Testing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311404"/>
                  </a:ext>
                </a:extLst>
              </a:tr>
              <a:tr h="387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10:30 </a:t>
                      </a:r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AM - 11:00 AM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Topology Optimization Methods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337696"/>
                  </a:ext>
                </a:extLst>
              </a:tr>
              <a:tr h="387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11:00 AM - </a:t>
                      </a:r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11:15 </a:t>
                      </a:r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AM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Discussion/Coffee </a:t>
                      </a:r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Break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86135"/>
                  </a:ext>
                </a:extLst>
              </a:tr>
              <a:tr h="387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11:15 </a:t>
                      </a:r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AM - 12:00 PM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Pareto method of Optimization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823678"/>
                  </a:ext>
                </a:extLst>
              </a:tr>
              <a:tr h="387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12:00 PM - 12:45 PM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Lunch Break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34525"/>
                  </a:ext>
                </a:extLst>
              </a:tr>
              <a:tr h="387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1:00 PM - 2:00 PM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Multi Load, Multi </a:t>
                      </a:r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Body, Multi Physics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248320"/>
                  </a:ext>
                </a:extLst>
              </a:tr>
              <a:tr h="418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2:00 PM - 2:15 PM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Discussion/Coffee </a:t>
                      </a:r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Break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691861"/>
                  </a:ext>
                </a:extLst>
              </a:tr>
              <a:tr h="387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2:15 PM - </a:t>
                      </a:r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2:30 </a:t>
                      </a:r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TopOpt</a:t>
                      </a:r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for AM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745935"/>
                  </a:ext>
                </a:extLst>
              </a:tr>
              <a:tr h="387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2:30 </a:t>
                      </a:r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PM - 4:30 PM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Challenge Problems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7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Next Steps …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1253558"/>
            <a:ext cx="822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Logistics</a:t>
            </a:r>
          </a:p>
          <a:p>
            <a:pPr lvl="2"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All the contents for this workshop are available to download at </a:t>
            </a:r>
          </a:p>
          <a:p>
            <a:pPr lvl="2">
              <a:lnSpc>
                <a:spcPct val="200000"/>
              </a:lnSpc>
            </a:pPr>
            <a:r>
              <a:rPr lang="en-US" sz="2000" dirty="0">
                <a:solidFill>
                  <a:srgbClr val="3366FF"/>
                </a:solidFill>
              </a:rPr>
              <a:t>	</a:t>
            </a:r>
            <a:r>
              <a:rPr lang="en-US" sz="2000" u="sng" dirty="0" smtClean="0">
                <a:solidFill>
                  <a:srgbClr val="FF0000"/>
                </a:solidFill>
              </a:rPr>
              <a:t>www.ersl.wisc.edu</a:t>
            </a:r>
          </a:p>
          <a:p>
            <a:pPr lvl="2"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Workshop slides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Software </a:t>
            </a:r>
            <a:r>
              <a:rPr lang="en-US" sz="2000" dirty="0">
                <a:solidFill>
                  <a:schemeClr val="bg1"/>
                </a:solidFill>
              </a:rPr>
              <a:t>setup</a:t>
            </a:r>
          </a:p>
          <a:p>
            <a:pPr lvl="3">
              <a:lnSpc>
                <a:spcPct val="200000"/>
              </a:lnSpc>
            </a:pPr>
            <a:r>
              <a:rPr lang="en-US" sz="2000" dirty="0">
                <a:solidFill>
                  <a:schemeClr val="bg1"/>
                </a:solidFill>
              </a:rPr>
              <a:t>Check the Pareto User Guide 2019.06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396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Software Test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3E02E-F60E-4B05-B748-42535747F801}"/>
              </a:ext>
            </a:extLst>
          </p:cNvPr>
          <p:cNvSpPr txBox="1"/>
          <p:nvPr/>
        </p:nvSpPr>
        <p:spPr>
          <a:xfrm>
            <a:off x="5913558" y="2313391"/>
            <a:ext cx="11689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project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1552"/>
            <a:ext cx="8622384" cy="5005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3AC2C6-70D0-487F-812C-29D015228807}"/>
              </a:ext>
            </a:extLst>
          </p:cNvPr>
          <p:cNvSpPr txBox="1"/>
          <p:nvPr/>
        </p:nvSpPr>
        <p:spPr>
          <a:xfrm>
            <a:off x="807161" y="2379968"/>
            <a:ext cx="587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Navigate to the </a:t>
            </a:r>
            <a:r>
              <a:rPr lang="en-US" dirty="0" err="1">
                <a:solidFill>
                  <a:schemeClr val="bg1"/>
                </a:solidFill>
              </a:rPr>
              <a:t>ParetoExamples</a:t>
            </a:r>
            <a:r>
              <a:rPr lang="en-US" dirty="0">
                <a:solidFill>
                  <a:schemeClr val="bg1"/>
                </a:solidFill>
              </a:rPr>
              <a:t> folder on your Desktop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2928E-AC01-40AA-85C9-18790102F49E}"/>
              </a:ext>
            </a:extLst>
          </p:cNvPr>
          <p:cNvSpPr txBox="1"/>
          <p:nvPr/>
        </p:nvSpPr>
        <p:spPr>
          <a:xfrm>
            <a:off x="807161" y="2795906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Select </a:t>
            </a:r>
            <a:r>
              <a:rPr lang="en-US" b="1" dirty="0" err="1">
                <a:solidFill>
                  <a:schemeClr val="bg1"/>
                </a:solidFill>
              </a:rPr>
              <a:t>CantileverBeamProject.prj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8832" y="5287322"/>
            <a:ext cx="1311897" cy="18965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81806" y="3704734"/>
            <a:ext cx="1357460" cy="11255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39266" y="3704734"/>
            <a:ext cx="2309566" cy="158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39266" y="4830333"/>
            <a:ext cx="2309566" cy="6466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288428" y="3661382"/>
            <a:ext cx="1988172" cy="343180"/>
            <a:chOff x="1288428" y="3661382"/>
            <a:chExt cx="1988172" cy="3431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8428" y="3661382"/>
              <a:ext cx="1962150" cy="33337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288428" y="3661382"/>
              <a:ext cx="1988172" cy="3431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536124" y="2419349"/>
            <a:ext cx="271037" cy="2649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1823" y="2829638"/>
            <a:ext cx="271037" cy="2649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FEA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76" y="1057276"/>
            <a:ext cx="8231849" cy="474345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62800" y="3305175"/>
            <a:ext cx="1524000" cy="371475"/>
            <a:chOff x="7162800" y="3305175"/>
            <a:chExt cx="1524000" cy="371475"/>
          </a:xfrm>
        </p:grpSpPr>
        <p:sp>
          <p:nvSpPr>
            <p:cNvPr id="4" name="Rectangle 3"/>
            <p:cNvSpPr/>
            <p:nvPr/>
          </p:nvSpPr>
          <p:spPr>
            <a:xfrm>
              <a:off x="7353300" y="3438525"/>
              <a:ext cx="1333500" cy="238125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162800" y="3305175"/>
              <a:ext cx="285750" cy="2667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54980" y="2647950"/>
            <a:ext cx="1714500" cy="369570"/>
            <a:chOff x="5554980" y="2647950"/>
            <a:chExt cx="1714500" cy="369570"/>
          </a:xfrm>
        </p:grpSpPr>
        <p:sp>
          <p:nvSpPr>
            <p:cNvPr id="18" name="Rectangle 17"/>
            <p:cNvSpPr/>
            <p:nvPr/>
          </p:nvSpPr>
          <p:spPr>
            <a:xfrm>
              <a:off x="5768340" y="2811780"/>
              <a:ext cx="1501140" cy="205740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54980" y="2647950"/>
              <a:ext cx="285750" cy="2667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0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FEA Results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30498"/>
            <a:ext cx="8224272" cy="45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2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Optimize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31919"/>
            <a:ext cx="8226811" cy="459260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19951" y="4276725"/>
            <a:ext cx="1464059" cy="276225"/>
            <a:chOff x="7219951" y="4276725"/>
            <a:chExt cx="1464059" cy="276225"/>
          </a:xfrm>
        </p:grpSpPr>
        <p:sp>
          <p:nvSpPr>
            <p:cNvPr id="4" name="Rectangle 3"/>
            <p:cNvSpPr/>
            <p:nvPr/>
          </p:nvSpPr>
          <p:spPr>
            <a:xfrm>
              <a:off x="7391399" y="4391025"/>
              <a:ext cx="1292611" cy="161925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219951" y="4276725"/>
              <a:ext cx="196054" cy="18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4851" y="4876800"/>
            <a:ext cx="1464059" cy="276225"/>
            <a:chOff x="7219951" y="4276725"/>
            <a:chExt cx="1464059" cy="276225"/>
          </a:xfrm>
        </p:grpSpPr>
        <p:sp>
          <p:nvSpPr>
            <p:cNvPr id="12" name="Rectangle 11"/>
            <p:cNvSpPr/>
            <p:nvPr/>
          </p:nvSpPr>
          <p:spPr>
            <a:xfrm>
              <a:off x="7391399" y="4391025"/>
              <a:ext cx="1292611" cy="161925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219951" y="4276725"/>
              <a:ext cx="196054" cy="18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2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14279</TotalTime>
  <Words>226</Words>
  <Application>Microsoft Office PowerPoint</Application>
  <PresentationFormat>On-screen Show (4:3)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1_USCMM9</vt:lpstr>
      <vt:lpstr>  Tutorial 1 Learning Topology Optimization Through Examples and Case Studies    </vt:lpstr>
      <vt:lpstr>Intros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3199</cp:revision>
  <cp:lastPrinted>2019-08-15T20:12:21Z</cp:lastPrinted>
  <dcterms:created xsi:type="dcterms:W3CDTF">2007-07-12T22:43:05Z</dcterms:created>
  <dcterms:modified xsi:type="dcterms:W3CDTF">2019-08-16T15:57:41Z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